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5" r:id="rId8"/>
    <p:sldId id="268" r:id="rId9"/>
    <p:sldId id="269" r:id="rId10"/>
    <p:sldId id="272" r:id="rId11"/>
    <p:sldId id="270" r:id="rId12"/>
    <p:sldId id="279" r:id="rId13"/>
    <p:sldId id="273" r:id="rId14"/>
    <p:sldId id="274" r:id="rId15"/>
    <p:sldId id="275" r:id="rId16"/>
    <p:sldId id="278" r:id="rId17"/>
    <p:sldId id="312" r:id="rId18"/>
    <p:sldId id="277" r:id="rId19"/>
    <p:sldId id="276"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737" autoAdjust="0"/>
  </p:normalViewPr>
  <p:slideViewPr>
    <p:cSldViewPr>
      <p:cViewPr varScale="1">
        <p:scale>
          <a:sx n="73" d="100"/>
          <a:sy n="73" d="100"/>
        </p:scale>
        <p:origin x="90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0" d="100"/>
          <a:sy n="60" d="100"/>
        </p:scale>
        <p:origin x="-966" y="34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pPr>
              <a:defRPr/>
            </a:pPr>
            <a:fld id="{86EF56C2-9754-43E5-A787-EBB72DE79C5E}" type="datetimeFigureOut">
              <a:rPr lang="en-US"/>
              <a:pPr>
                <a:defRPr/>
              </a:pPr>
              <a:t>8/31/2021</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pPr>
              <a:defRPr/>
            </a:pPr>
            <a:fld id="{CFA6C83D-85EA-4B63-902D-479E9F0C6290}" type="slidenum">
              <a:rPr lang="en-US"/>
              <a:pPr>
                <a:defRPr/>
              </a:pPr>
              <a:t>‹#›</a:t>
            </a:fld>
            <a:endParaRPr lang="en-US"/>
          </a:p>
        </p:txBody>
      </p:sp>
    </p:spTree>
    <p:extLst>
      <p:ext uri="{BB962C8B-B14F-4D97-AF65-F5344CB8AC3E}">
        <p14:creationId xmlns:p14="http://schemas.microsoft.com/office/powerpoint/2010/main" val="2615369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pPr>
              <a:defRPr/>
            </a:pPr>
            <a:fld id="{5D827100-3B62-4EFD-BF9C-6517CA3DD4D6}" type="datetimeFigureOut">
              <a:rPr lang="en-US"/>
              <a:pPr>
                <a:defRPr/>
              </a:pPr>
              <a:t>8/31/2021</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pPr>
              <a:defRPr/>
            </a:pPr>
            <a:fld id="{D08F4BA1-533F-4086-834E-02CF1DB44EA8}" type="slidenum">
              <a:rPr lang="en-US"/>
              <a:pPr>
                <a:defRPr/>
              </a:pPr>
              <a:t>‹#›</a:t>
            </a:fld>
            <a:endParaRPr lang="en-US"/>
          </a:p>
        </p:txBody>
      </p:sp>
    </p:spTree>
    <p:extLst>
      <p:ext uri="{BB962C8B-B14F-4D97-AF65-F5344CB8AC3E}">
        <p14:creationId xmlns:p14="http://schemas.microsoft.com/office/powerpoint/2010/main" val="2965972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26627" name="Notes Placeholder 2"/>
          <p:cNvSpPr>
            <a:spLocks noGrp="1"/>
          </p:cNvSpPr>
          <p:nvPr>
            <p:ph type="body" idx="1"/>
          </p:nvPr>
        </p:nvSpPr>
        <p:spPr bwMode="auto">
          <a:xfrm>
            <a:off x="701041" y="3176270"/>
            <a:ext cx="5608320" cy="418338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53B8A2-E22E-4849-9BC0-7FB1C5CB8BBB}" type="slidenum">
              <a:rPr lang="en-US" smtClean="0"/>
              <a:pPr/>
              <a:t>1</a:t>
            </a:fld>
            <a:endParaRPr lang="en-US" smtClean="0"/>
          </a:p>
        </p:txBody>
      </p:sp>
      <p:cxnSp>
        <p:nvCxnSpPr>
          <p:cNvPr id="6" name="Straight Arrow Connector 5"/>
          <p:cNvCxnSpPr/>
          <p:nvPr/>
        </p:nvCxnSpPr>
        <p:spPr>
          <a:xfrm>
            <a:off x="1635760" y="2246630"/>
            <a:ext cx="1402080" cy="161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307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111375" y="696913"/>
            <a:ext cx="2892425" cy="2170112"/>
          </a:xfrm>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400A52-20E0-491C-979A-93CAF68B43FE}" type="slidenum">
              <a:rPr lang="en-US" smtClean="0"/>
              <a:pPr/>
              <a:t>10</a:t>
            </a:fld>
            <a:endParaRPr lang="en-US" smtClean="0"/>
          </a:p>
        </p:txBody>
      </p:sp>
    </p:spTree>
    <p:extLst>
      <p:ext uri="{BB962C8B-B14F-4D97-AF65-F5344CB8AC3E}">
        <p14:creationId xmlns:p14="http://schemas.microsoft.com/office/powerpoint/2010/main" val="3823074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095F26-4060-43AF-AB65-37F5A51F9EC9}" type="slidenum">
              <a:rPr lang="en-US" smtClean="0"/>
              <a:pPr/>
              <a:t>11</a:t>
            </a:fld>
            <a:endParaRPr lang="en-US" smtClean="0"/>
          </a:p>
        </p:txBody>
      </p:sp>
    </p:spTree>
    <p:extLst>
      <p:ext uri="{BB962C8B-B14F-4D97-AF65-F5344CB8AC3E}">
        <p14:creationId xmlns:p14="http://schemas.microsoft.com/office/powerpoint/2010/main" val="1866044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2A4BE5-C0FE-4985-AD85-DA287D1AF5CC}" type="slidenum">
              <a:rPr lang="en-US" smtClean="0"/>
              <a:pPr/>
              <a:t>12</a:t>
            </a:fld>
            <a:endParaRPr lang="en-US" smtClean="0"/>
          </a:p>
        </p:txBody>
      </p:sp>
    </p:spTree>
    <p:extLst>
      <p:ext uri="{BB962C8B-B14F-4D97-AF65-F5344CB8AC3E}">
        <p14:creationId xmlns:p14="http://schemas.microsoft.com/office/powerpoint/2010/main" val="1626557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2111375" y="696913"/>
            <a:ext cx="2892425" cy="2170112"/>
          </a:xfrm>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0DD418-6B4A-439D-BD1B-2D653BA26413}" type="slidenum">
              <a:rPr lang="en-US" smtClean="0"/>
              <a:pPr/>
              <a:t>13</a:t>
            </a:fld>
            <a:endParaRPr lang="en-US" smtClean="0"/>
          </a:p>
        </p:txBody>
      </p:sp>
    </p:spTree>
    <p:extLst>
      <p:ext uri="{BB962C8B-B14F-4D97-AF65-F5344CB8AC3E}">
        <p14:creationId xmlns:p14="http://schemas.microsoft.com/office/powerpoint/2010/main" val="4092533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E71F3E-761E-4200-BC95-1D2D39161602}" type="slidenum">
              <a:rPr lang="en-US" smtClean="0"/>
              <a:pPr/>
              <a:t>14</a:t>
            </a:fld>
            <a:endParaRPr lang="en-US" smtClean="0"/>
          </a:p>
        </p:txBody>
      </p:sp>
    </p:spTree>
    <p:extLst>
      <p:ext uri="{BB962C8B-B14F-4D97-AF65-F5344CB8AC3E}">
        <p14:creationId xmlns:p14="http://schemas.microsoft.com/office/powerpoint/2010/main" val="1346311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071382-30A6-4FFB-BF67-EC839AF45234}" type="slidenum">
              <a:rPr lang="en-US" smtClean="0"/>
              <a:pPr/>
              <a:t>15</a:t>
            </a:fld>
            <a:endParaRPr lang="en-US" smtClean="0"/>
          </a:p>
        </p:txBody>
      </p:sp>
    </p:spTree>
    <p:extLst>
      <p:ext uri="{BB962C8B-B14F-4D97-AF65-F5344CB8AC3E}">
        <p14:creationId xmlns:p14="http://schemas.microsoft.com/office/powerpoint/2010/main" val="3219481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038470-428D-4C47-B132-4276E1C807E4}" type="slidenum">
              <a:rPr lang="en-US" smtClean="0"/>
              <a:pPr/>
              <a:t>16</a:t>
            </a:fld>
            <a:endParaRPr lang="en-US" smtClean="0"/>
          </a:p>
        </p:txBody>
      </p:sp>
    </p:spTree>
    <p:extLst>
      <p:ext uri="{BB962C8B-B14F-4D97-AF65-F5344CB8AC3E}">
        <p14:creationId xmlns:p14="http://schemas.microsoft.com/office/powerpoint/2010/main" val="1503509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30C1E9-B18B-42F4-9EEB-445041E99BD4}" type="slidenum">
              <a:rPr lang="en-US" smtClean="0"/>
              <a:pPr/>
              <a:t>18</a:t>
            </a:fld>
            <a:endParaRPr lang="en-US" smtClean="0"/>
          </a:p>
        </p:txBody>
      </p:sp>
    </p:spTree>
    <p:extLst>
      <p:ext uri="{BB962C8B-B14F-4D97-AF65-F5344CB8AC3E}">
        <p14:creationId xmlns:p14="http://schemas.microsoft.com/office/powerpoint/2010/main" val="2174720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9F7F39-1946-4BD7-BE47-F4CDCDDB75CA}" type="slidenum">
              <a:rPr lang="en-US" smtClean="0"/>
              <a:pPr/>
              <a:t>19</a:t>
            </a:fld>
            <a:endParaRPr lang="en-US" smtClean="0"/>
          </a:p>
        </p:txBody>
      </p:sp>
    </p:spTree>
    <p:extLst>
      <p:ext uri="{BB962C8B-B14F-4D97-AF65-F5344CB8AC3E}">
        <p14:creationId xmlns:p14="http://schemas.microsoft.com/office/powerpoint/2010/main" val="116953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2111375" y="619125"/>
            <a:ext cx="2789238" cy="2092325"/>
          </a:xfrm>
          <a:noFill/>
          <a:ln>
            <a:solidFill>
              <a:srgbClr val="000000"/>
            </a:solidFill>
            <a:miter lim="800000"/>
            <a:headEnd/>
            <a:tailEnd/>
          </a:ln>
        </p:spPr>
      </p:sp>
      <p:sp>
        <p:nvSpPr>
          <p:cNvPr id="27651" name="Notes Placeholder 2"/>
          <p:cNvSpPr>
            <a:spLocks noGrp="1"/>
          </p:cNvSpPr>
          <p:nvPr>
            <p:ph type="body" idx="1"/>
          </p:nvPr>
        </p:nvSpPr>
        <p:spPr bwMode="auto">
          <a:xfrm>
            <a:off x="623147" y="3176270"/>
            <a:ext cx="5608320" cy="418338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DD1EC8-55C7-4A23-8496-A5ECC7A61873}" type="slidenum">
              <a:rPr lang="en-US" smtClean="0"/>
              <a:pPr/>
              <a:t>2</a:t>
            </a:fld>
            <a:endParaRPr lang="en-US" smtClean="0"/>
          </a:p>
        </p:txBody>
      </p:sp>
    </p:spTree>
    <p:extLst>
      <p:ext uri="{BB962C8B-B14F-4D97-AF65-F5344CB8AC3E}">
        <p14:creationId xmlns:p14="http://schemas.microsoft.com/office/powerpoint/2010/main" val="31837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054B37-430B-4257-B688-2D84A79052D8}" type="slidenum">
              <a:rPr lang="en-US" smtClean="0"/>
              <a:pPr/>
              <a:t>3</a:t>
            </a:fld>
            <a:endParaRPr lang="en-US" smtClean="0"/>
          </a:p>
        </p:txBody>
      </p:sp>
    </p:spTree>
    <p:extLst>
      <p:ext uri="{BB962C8B-B14F-4D97-AF65-F5344CB8AC3E}">
        <p14:creationId xmlns:p14="http://schemas.microsoft.com/office/powerpoint/2010/main" val="342138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C0812F-FD1D-46D3-9B59-66624697706A}" type="slidenum">
              <a:rPr lang="en-US" smtClean="0"/>
              <a:pPr/>
              <a:t>4</a:t>
            </a:fld>
            <a:endParaRPr lang="en-US" smtClean="0"/>
          </a:p>
        </p:txBody>
      </p:sp>
    </p:spTree>
    <p:extLst>
      <p:ext uri="{BB962C8B-B14F-4D97-AF65-F5344CB8AC3E}">
        <p14:creationId xmlns:p14="http://schemas.microsoft.com/office/powerpoint/2010/main" val="3785406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D840B6-74A2-445C-9339-BF0E91E14269}" type="slidenum">
              <a:rPr lang="en-US" smtClean="0"/>
              <a:pPr/>
              <a:t>5</a:t>
            </a:fld>
            <a:endParaRPr lang="en-US" smtClean="0"/>
          </a:p>
        </p:txBody>
      </p:sp>
    </p:spTree>
    <p:extLst>
      <p:ext uri="{BB962C8B-B14F-4D97-AF65-F5344CB8AC3E}">
        <p14:creationId xmlns:p14="http://schemas.microsoft.com/office/powerpoint/2010/main" val="3294462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BF2DD5-52F5-46C0-8593-637BA342FD7A}" type="slidenum">
              <a:rPr lang="en-US" smtClean="0"/>
              <a:pPr/>
              <a:t>6</a:t>
            </a:fld>
            <a:endParaRPr lang="en-US" smtClean="0"/>
          </a:p>
        </p:txBody>
      </p:sp>
    </p:spTree>
    <p:extLst>
      <p:ext uri="{BB962C8B-B14F-4D97-AF65-F5344CB8AC3E}">
        <p14:creationId xmlns:p14="http://schemas.microsoft.com/office/powerpoint/2010/main" val="668229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2111375" y="696913"/>
            <a:ext cx="2892425" cy="2170112"/>
          </a:xfrm>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B5767E-DF12-446E-8244-C5A2CB71CD6F}" type="slidenum">
              <a:rPr lang="en-US" smtClean="0"/>
              <a:pPr/>
              <a:t>7</a:t>
            </a:fld>
            <a:endParaRPr lang="en-US" smtClean="0"/>
          </a:p>
        </p:txBody>
      </p:sp>
    </p:spTree>
    <p:extLst>
      <p:ext uri="{BB962C8B-B14F-4D97-AF65-F5344CB8AC3E}">
        <p14:creationId xmlns:p14="http://schemas.microsoft.com/office/powerpoint/2010/main" val="279972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30EFD0-AC10-4DAE-8E3A-2D269CF4A233}" type="slidenum">
              <a:rPr lang="en-US" smtClean="0"/>
              <a:pPr/>
              <a:t>8</a:t>
            </a:fld>
            <a:endParaRPr lang="en-US" smtClean="0"/>
          </a:p>
        </p:txBody>
      </p:sp>
    </p:spTree>
    <p:extLst>
      <p:ext uri="{BB962C8B-B14F-4D97-AF65-F5344CB8AC3E}">
        <p14:creationId xmlns:p14="http://schemas.microsoft.com/office/powerpoint/2010/main" val="1844714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2111375" y="696913"/>
            <a:ext cx="2789238" cy="2092325"/>
          </a:xfrm>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BD8AA1-37A3-47FF-864A-FA8B2748268D}" type="slidenum">
              <a:rPr lang="en-US" smtClean="0"/>
              <a:pPr/>
              <a:t>9</a:t>
            </a:fld>
            <a:endParaRPr lang="en-US" smtClean="0"/>
          </a:p>
        </p:txBody>
      </p:sp>
    </p:spTree>
    <p:extLst>
      <p:ext uri="{BB962C8B-B14F-4D97-AF65-F5344CB8AC3E}">
        <p14:creationId xmlns:p14="http://schemas.microsoft.com/office/powerpoint/2010/main" val="56172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E1D112-BF98-4AAB-9CE5-8BFC89313A96}"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BD1557-84BD-4B58-949E-C12E8C6045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51215A-64C1-414E-9030-2795319A2763}"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19E2A4-55AA-404E-A784-1C1F830DE3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795DDA-AD1D-4F45-A512-6D8958E42B55}"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93864A-FF92-4C34-9941-B5FD6C86A0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7C60FF-B815-4CDC-88FF-73F2942C6B01}"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8C408B-45AD-4AA1-8753-B4D4A36A84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A7E262-556D-4CE0-BEF2-1E6D58DB1690}"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CF1666-B62E-4D51-8419-DE4B91A41E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AF4B43-6945-4F3F-B4DD-D7027795E2A3}" type="datetimeFigureOut">
              <a:rPr lang="en-US"/>
              <a:pPr>
                <a:defRPr/>
              </a:pPr>
              <a:t>8/31/2021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153F22-B5CB-4931-AC53-C915145165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4F2C226-683C-4FC5-9052-B99833A04395}" type="datetimeFigureOut">
              <a:rPr lang="en-US"/>
              <a:pPr>
                <a:defRPr/>
              </a:pPr>
              <a:t>8/31/2021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646BD2-73A6-46E2-A0FF-3ED2098310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8305E2C-510A-44FF-A915-02696297D47F}" type="datetimeFigureOut">
              <a:rPr lang="en-US"/>
              <a:pPr>
                <a:defRPr/>
              </a:pPr>
              <a:t>8/31/2021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FBF07D-67BA-46F2-8308-26A8D983FC3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CB62AD-B4FC-42D5-B614-B4DC894DF83B}" type="datetimeFigureOut">
              <a:rPr lang="en-US"/>
              <a:pPr>
                <a:defRPr/>
              </a:pPr>
              <a:t>8/31/2021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42225B8-4AC2-4483-91EE-5646388C150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23C5009-E244-41DB-A5FC-897F49E9B44E}" type="datetimeFigureOut">
              <a:rPr lang="en-US"/>
              <a:pPr>
                <a:defRPr/>
              </a:pPr>
              <a:t>8/31/2021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02C4BB-2540-46F2-9AB4-DDE3E98F7D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988F11-2D33-46C8-9D9D-B2A39609E0D7}" type="datetimeFigureOut">
              <a:rPr lang="en-US"/>
              <a:pPr>
                <a:defRPr/>
              </a:pPr>
              <a:t>8/31/2021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557544-0B1C-477E-BC78-708E9095D2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687B52D-FF06-479D-9F80-024E9C3DA16D}" type="datetimeFigureOut">
              <a:rPr lang="en-US"/>
              <a:pPr>
                <a:defRPr/>
              </a:pPr>
              <a:t>8/31/2021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4033812-5847-4596-A202-CA8ADA0DC6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kiatookschools.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kiatookschool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skiatookschools.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What is Title I and How Can I be Involved?</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Annual Parent Meeting</a:t>
            </a:r>
          </a:p>
          <a:p>
            <a:pPr eaLnBrk="1" fontAlgn="auto" hangingPunct="1">
              <a:spcAft>
                <a:spcPts val="0"/>
              </a:spcAft>
              <a:buFont typeface="Arial" pitchFamily="34" charset="0"/>
              <a:buNone/>
              <a:defRPr/>
            </a:pPr>
            <a:r>
              <a:rPr lang="en-US" dirty="0" smtClean="0"/>
              <a:t>Skiatook Public Schools</a:t>
            </a:r>
          </a:p>
          <a:p>
            <a:r>
              <a:rPr lang="en-US" dirty="0" smtClean="0"/>
              <a:t>September, </a:t>
            </a:r>
            <a:r>
              <a:rPr lang="en-US" dirty="0" smtClean="0"/>
              <a:t>2021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School-Parent Compact</a:t>
            </a:r>
          </a:p>
        </p:txBody>
      </p:sp>
      <p:sp>
        <p:nvSpPr>
          <p:cNvPr id="16387" name="Content Placeholder 2"/>
          <p:cNvSpPr>
            <a:spLocks noGrp="1"/>
          </p:cNvSpPr>
          <p:nvPr>
            <p:ph idx="1"/>
          </p:nvPr>
        </p:nvSpPr>
        <p:spPr/>
        <p:txBody>
          <a:bodyPr/>
          <a:lstStyle/>
          <a:p>
            <a:pPr eaLnBrk="1" hangingPunct="1"/>
            <a:r>
              <a:rPr lang="en-US" dirty="0" smtClean="0"/>
              <a:t>The School Parent Compact is located on the Skiatook Public Schools website at:</a:t>
            </a:r>
          </a:p>
          <a:p>
            <a:pPr algn="ctr" eaLnBrk="1" hangingPunct="1">
              <a:buNone/>
            </a:pPr>
            <a:endParaRPr lang="en-US" dirty="0" smtClean="0"/>
          </a:p>
          <a:p>
            <a:pPr algn="ctr" eaLnBrk="1" hangingPunct="1">
              <a:buNone/>
            </a:pPr>
            <a:r>
              <a:rPr lang="en-US" dirty="0">
                <a:hlinkClick r:id="rId3"/>
              </a:rPr>
              <a:t>www.skiatookschools.org</a:t>
            </a:r>
            <a:r>
              <a:rPr lang="en-US" dirty="0"/>
              <a:t> under the Departments/Federal Programs tab</a:t>
            </a:r>
          </a:p>
          <a:p>
            <a:pPr algn="ctr" eaLnBrk="1" hangingPunct="1">
              <a:buNone/>
            </a:pPr>
            <a:endParaRPr lang="en-US" dirty="0"/>
          </a:p>
          <a:p>
            <a:pPr algn="ctr" eaLnBrk="1" hangingPunct="1">
              <a:buNone/>
            </a:pPr>
            <a:r>
              <a:rPr lang="en-US" dirty="0" smtClean="0"/>
              <a:t>(Provide parents at the meeting a copy and discuss at this 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Parent’s Right to Know – </a:t>
            </a:r>
            <a:br>
              <a:rPr lang="en-US" smtClean="0"/>
            </a:br>
            <a:r>
              <a:rPr lang="en-US" smtClean="0"/>
              <a:t>Student Achievement</a:t>
            </a:r>
          </a:p>
        </p:txBody>
      </p:sp>
      <p:sp>
        <p:nvSpPr>
          <p:cNvPr id="17411" name="Content Placeholder 2"/>
          <p:cNvSpPr>
            <a:spLocks noGrp="1"/>
          </p:cNvSpPr>
          <p:nvPr>
            <p:ph idx="1"/>
          </p:nvPr>
        </p:nvSpPr>
        <p:spPr/>
        <p:txBody>
          <a:bodyPr/>
          <a:lstStyle/>
          <a:p>
            <a:pPr eaLnBrk="1" hangingPunct="1"/>
            <a:r>
              <a:rPr lang="en-US" dirty="0" smtClean="0"/>
              <a:t>The Parent’s Right to Know is located on the Skiatook Public School’s website at:</a:t>
            </a:r>
          </a:p>
          <a:p>
            <a:pPr marL="0" indent="0" eaLnBrk="1" hangingPunct="1">
              <a:buNone/>
            </a:pPr>
            <a:endParaRPr lang="en-US" dirty="0" smtClean="0"/>
          </a:p>
          <a:p>
            <a:pPr marL="0" indent="0" algn="ctr" eaLnBrk="1" hangingPunct="1">
              <a:buNone/>
            </a:pPr>
            <a:r>
              <a:rPr lang="en-US" dirty="0">
                <a:hlinkClick r:id="rId3"/>
              </a:rPr>
              <a:t>www.skiatookschools.org</a:t>
            </a:r>
            <a:r>
              <a:rPr lang="en-US" dirty="0"/>
              <a:t> under the Departments/Federal Programs tab</a:t>
            </a:r>
          </a:p>
          <a:p>
            <a:pPr marL="0" indent="0" eaLnBrk="1" hangingPunct="1">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Parent’s Right to Know – </a:t>
            </a:r>
            <a:br>
              <a:rPr lang="en-US" dirty="0" smtClean="0"/>
            </a:br>
            <a:r>
              <a:rPr lang="en-US" dirty="0" smtClean="0"/>
              <a:t>Non-Qualified Teachers</a:t>
            </a:r>
          </a:p>
        </p:txBody>
      </p:sp>
      <p:sp>
        <p:nvSpPr>
          <p:cNvPr id="18435" name="Content Placeholder 2"/>
          <p:cNvSpPr>
            <a:spLocks noGrp="1"/>
          </p:cNvSpPr>
          <p:nvPr>
            <p:ph idx="1"/>
          </p:nvPr>
        </p:nvSpPr>
        <p:spPr/>
        <p:txBody>
          <a:bodyPr/>
          <a:lstStyle/>
          <a:p>
            <a:pPr eaLnBrk="1" hangingPunct="1"/>
            <a:r>
              <a:rPr lang="en-US" dirty="0" smtClean="0"/>
              <a:t>Schools are required to notify parents if their child has been taught for four or more consecutive weeks by a teacher that is not qualified.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381000" y="2286000"/>
            <a:ext cx="8153400" cy="830263"/>
          </a:xfrm>
          <a:prstGeom prst="rect">
            <a:avLst/>
          </a:prstGeom>
          <a:noFill/>
          <a:ln w="9525">
            <a:noFill/>
            <a:miter lim="800000"/>
            <a:headEnd/>
            <a:tailEnd/>
          </a:ln>
        </p:spPr>
        <p:txBody>
          <a:bodyPr>
            <a:spAutoFit/>
          </a:bodyPr>
          <a:lstStyle/>
          <a:p>
            <a:pPr algn="ctr"/>
            <a:r>
              <a:rPr lang="en-US" sz="4800">
                <a:latin typeface="Calibri" pitchFamily="34" charset="0"/>
              </a:rPr>
              <a:t>How Can You Be Involved?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Parent Involvement Opportunities</a:t>
            </a:r>
          </a:p>
        </p:txBody>
      </p:sp>
      <p:sp>
        <p:nvSpPr>
          <p:cNvPr id="20483" name="Content Placeholder 2"/>
          <p:cNvSpPr>
            <a:spLocks noGrp="1"/>
          </p:cNvSpPr>
          <p:nvPr>
            <p:ph idx="1"/>
          </p:nvPr>
        </p:nvSpPr>
        <p:spPr/>
        <p:txBody>
          <a:bodyPr/>
          <a:lstStyle/>
          <a:p>
            <a:pPr eaLnBrk="1" hangingPunct="1"/>
            <a:r>
              <a:rPr lang="en-US" dirty="0" smtClean="0"/>
              <a:t>Open House, Title I Parent Info meeting, Parent/Teacher Conferences in the Fall and Spring, and Family Literacy Nights.</a:t>
            </a:r>
          </a:p>
          <a:p>
            <a:pPr marL="0" indent="0" eaLnBrk="1" hangingPunct="1">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Parent Involvement in </a:t>
            </a:r>
            <a:br>
              <a:rPr lang="en-US" smtClean="0"/>
            </a:br>
            <a:r>
              <a:rPr lang="en-US" smtClean="0"/>
              <a:t>Decision  Making</a:t>
            </a:r>
          </a:p>
        </p:txBody>
      </p:sp>
      <p:sp>
        <p:nvSpPr>
          <p:cNvPr id="21507" name="Content Placeholder 2"/>
          <p:cNvSpPr>
            <a:spLocks noGrp="1"/>
          </p:cNvSpPr>
          <p:nvPr>
            <p:ph idx="1"/>
          </p:nvPr>
        </p:nvSpPr>
        <p:spPr/>
        <p:txBody>
          <a:bodyPr/>
          <a:lstStyle/>
          <a:p>
            <a:pPr eaLnBrk="1" hangingPunct="1"/>
            <a:r>
              <a:rPr lang="en-US" dirty="0" smtClean="0"/>
              <a:t>Opportunities for parents to be involved in decisions at the school are available.  Parents are encouraged </a:t>
            </a:r>
            <a:r>
              <a:rPr lang="en-US" smtClean="0"/>
              <a:t>to be </a:t>
            </a:r>
            <a:r>
              <a:rPr lang="en-US" dirty="0" smtClean="0"/>
              <a:t>involved in various </a:t>
            </a:r>
            <a:r>
              <a:rPr lang="en-US" smtClean="0"/>
              <a:t>committees.</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Right to Request Meetings</a:t>
            </a:r>
          </a:p>
        </p:txBody>
      </p:sp>
      <p:sp>
        <p:nvSpPr>
          <p:cNvPr id="22531" name="Content Placeholder 2"/>
          <p:cNvSpPr>
            <a:spLocks noGrp="1"/>
          </p:cNvSpPr>
          <p:nvPr>
            <p:ph idx="1"/>
          </p:nvPr>
        </p:nvSpPr>
        <p:spPr/>
        <p:txBody>
          <a:bodyPr/>
          <a:lstStyle/>
          <a:p>
            <a:pPr eaLnBrk="1" hangingPunct="1"/>
            <a:r>
              <a:rPr lang="en-US" smtClean="0"/>
              <a:t>Upon the request of parents, the school must provide opportunities for regular meetings for parents to formulate suggestions and to participate, as appropriate, in decisions about the education of their children.</a:t>
            </a:r>
          </a:p>
          <a:p>
            <a:pPr eaLnBrk="1" hangingPunct="1"/>
            <a:r>
              <a:rPr lang="en-US" smtClean="0"/>
              <a:t>The school must respond to any such suggestions as soon as practicably possible.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lstStyle/>
          <a:p>
            <a:r>
              <a:rPr lang="en-US" dirty="0"/>
              <a:t>United States Department of Education Inspector General Contact Information:</a:t>
            </a:r>
          </a:p>
          <a:p>
            <a:endParaRPr lang="en-US" dirty="0"/>
          </a:p>
          <a:p>
            <a:r>
              <a:rPr lang="en-US" dirty="0"/>
              <a:t>U.S. Department of Education</a:t>
            </a:r>
          </a:p>
          <a:p>
            <a:r>
              <a:rPr lang="en-US" dirty="0"/>
              <a:t>Office of Inspector General</a:t>
            </a:r>
          </a:p>
          <a:p>
            <a:r>
              <a:rPr lang="en-US" dirty="0"/>
              <a:t>400 Maryland Avenue, SW</a:t>
            </a:r>
          </a:p>
          <a:p>
            <a:r>
              <a:rPr lang="en-US" dirty="0"/>
              <a:t>Washington, DC 20202-1500</a:t>
            </a:r>
          </a:p>
          <a:p>
            <a:endParaRPr lang="en-US" dirty="0"/>
          </a:p>
          <a:p>
            <a:r>
              <a:rPr lang="en-US" dirty="0"/>
              <a:t>1-800-MIS-USED</a:t>
            </a:r>
          </a:p>
        </p:txBody>
      </p:sp>
    </p:spTree>
    <p:extLst>
      <p:ext uri="{BB962C8B-B14F-4D97-AF65-F5344CB8AC3E}">
        <p14:creationId xmlns:p14="http://schemas.microsoft.com/office/powerpoint/2010/main" val="1646213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381000" y="2286000"/>
            <a:ext cx="8153400" cy="830263"/>
          </a:xfrm>
          <a:prstGeom prst="rect">
            <a:avLst/>
          </a:prstGeom>
          <a:noFill/>
          <a:ln w="9525">
            <a:noFill/>
            <a:miter lim="800000"/>
            <a:headEnd/>
            <a:tailEnd/>
          </a:ln>
        </p:spPr>
        <p:txBody>
          <a:bodyPr>
            <a:spAutoFit/>
          </a:bodyPr>
          <a:lstStyle/>
          <a:p>
            <a:pPr algn="ctr"/>
            <a:r>
              <a:rPr lang="en-US" sz="4800">
                <a:latin typeface="Calibri" pitchFamily="34" charset="0"/>
              </a:rPr>
              <a:t>Questions?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Contact Information</a:t>
            </a:r>
          </a:p>
        </p:txBody>
      </p:sp>
      <p:sp>
        <p:nvSpPr>
          <p:cNvPr id="24579" name="Content Placeholder 2"/>
          <p:cNvSpPr>
            <a:spLocks noGrp="1"/>
          </p:cNvSpPr>
          <p:nvPr>
            <p:ph idx="1"/>
          </p:nvPr>
        </p:nvSpPr>
        <p:spPr/>
        <p:txBody>
          <a:bodyPr/>
          <a:lstStyle/>
          <a:p>
            <a:pPr eaLnBrk="1" hangingPunct="1"/>
            <a:r>
              <a:rPr lang="en-US" smtClean="0"/>
              <a:t>Dr. Missy </a:t>
            </a:r>
            <a:r>
              <a:rPr lang="en-US" dirty="0" smtClean="0"/>
              <a:t>Bush (918)396-1792 x 1105</a:t>
            </a:r>
          </a:p>
          <a:p>
            <a:pPr eaLnBrk="1" hangingPunct="1"/>
            <a:r>
              <a:rPr lang="en-US" dirty="0" smtClean="0"/>
              <a:t>mbush@skiatookschools.org</a:t>
            </a:r>
          </a:p>
          <a:p>
            <a:pPr lvl="1" eaLnBrk="1" hangingPunct="1"/>
            <a:r>
              <a:rPr lang="en-US" dirty="0" smtClean="0"/>
              <a:t>Director of Federal Programs, Assistant Superintendent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Definition of Title I:</a:t>
            </a:r>
          </a:p>
        </p:txBody>
      </p:sp>
      <p:sp>
        <p:nvSpPr>
          <p:cNvPr id="3075" name="Content Placeholder 2"/>
          <p:cNvSpPr>
            <a:spLocks noGrp="1"/>
          </p:cNvSpPr>
          <p:nvPr>
            <p:ph idx="1"/>
          </p:nvPr>
        </p:nvSpPr>
        <p:spPr/>
        <p:txBody>
          <a:bodyPr/>
          <a:lstStyle/>
          <a:p>
            <a:pPr eaLnBrk="1" hangingPunct="1"/>
            <a:r>
              <a:rPr lang="en-US" dirty="0" smtClean="0"/>
              <a:t>Title I provides federal funding to schools to help students who are low achieving or at most risk of falling behind.</a:t>
            </a:r>
          </a:p>
          <a:p>
            <a:pPr eaLnBrk="1" hangingPunct="1"/>
            <a:r>
              <a:rPr lang="en-US" dirty="0" smtClean="0"/>
              <a:t>Title I is allocated to schools based on the percentage of student receiving free/reduced lunch.</a:t>
            </a:r>
          </a:p>
          <a:p>
            <a:pPr eaLnBrk="1" hangingPunct="1"/>
            <a:r>
              <a:rPr lang="en-US" dirty="0" smtClean="0"/>
              <a:t>Schools with a percentage of at least 40% are eligible for a </a:t>
            </a:r>
            <a:r>
              <a:rPr lang="en-US" dirty="0" err="1" smtClean="0"/>
              <a:t>schoolwide</a:t>
            </a:r>
            <a:r>
              <a:rPr lang="en-US" dirty="0" smtClean="0"/>
              <a:t> program.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457200" y="1981200"/>
            <a:ext cx="8153400" cy="1569660"/>
          </a:xfrm>
          <a:prstGeom prst="rect">
            <a:avLst/>
          </a:prstGeom>
          <a:noFill/>
          <a:ln w="9525">
            <a:noFill/>
            <a:miter lim="800000"/>
            <a:headEnd/>
            <a:tailEnd/>
          </a:ln>
        </p:spPr>
        <p:txBody>
          <a:bodyPr>
            <a:spAutoFit/>
          </a:bodyPr>
          <a:lstStyle/>
          <a:p>
            <a:pPr algn="ctr"/>
            <a:r>
              <a:rPr lang="en-US" sz="4800" dirty="0" smtClean="0">
                <a:latin typeface="Calibri" pitchFamily="34" charset="0"/>
              </a:rPr>
              <a:t>All school sites operate </a:t>
            </a:r>
            <a:r>
              <a:rPr lang="en-US" sz="4800" dirty="0">
                <a:latin typeface="Calibri" pitchFamily="34" charset="0"/>
              </a:rPr>
              <a:t>a Title I Schoolwide Program.</a:t>
            </a:r>
          </a:p>
        </p:txBody>
      </p:sp>
      <p:pic>
        <p:nvPicPr>
          <p:cNvPr id="3" name="Picture 2" descr="Title I SPS Logo.JPG"/>
          <p:cNvPicPr>
            <a:picLocks noChangeAspect="1"/>
          </p:cNvPicPr>
          <p:nvPr/>
        </p:nvPicPr>
        <p:blipFill>
          <a:blip r:embed="rId3" cstate="print"/>
          <a:stretch>
            <a:fillRect/>
          </a:stretch>
        </p:blipFill>
        <p:spPr>
          <a:xfrm>
            <a:off x="3581400" y="1"/>
            <a:ext cx="2044232" cy="2057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Schoolwide means:</a:t>
            </a:r>
          </a:p>
        </p:txBody>
      </p:sp>
      <p:sp>
        <p:nvSpPr>
          <p:cNvPr id="3" name="Content Placeholder 2"/>
          <p:cNvSpPr>
            <a:spLocks noGrp="1"/>
          </p:cNvSpPr>
          <p:nvPr>
            <p:ph idx="1"/>
          </p:nvPr>
        </p:nvSpPr>
        <p:spPr>
          <a:xfrm>
            <a:off x="457200" y="1600200"/>
            <a:ext cx="8229600" cy="47244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The school uses Title I funds to upgrade the entire educational program of the school.</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Title I funds are used to serve all children in order to raise academic achievement.</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Title I funds will be used to provide additional assistance to all students who experience difficulties in meeting the State’s performance targets.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To be a “Schoolwide” School: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The school must have a free/reduced lunch count of at least 40%.</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The school must collect and analyze data that effects student achievement.</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The school must develop a comprehensive site plan and annually review the effectiveness of the plan.</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Summary:</a:t>
            </a:r>
          </a:p>
        </p:txBody>
      </p:sp>
      <p:sp>
        <p:nvSpPr>
          <p:cNvPr id="9219" name="Content Placeholder 2"/>
          <p:cNvSpPr>
            <a:spLocks noGrp="1"/>
          </p:cNvSpPr>
          <p:nvPr>
            <p:ph idx="1"/>
          </p:nvPr>
        </p:nvSpPr>
        <p:spPr/>
        <p:txBody>
          <a:bodyPr/>
          <a:lstStyle/>
          <a:p>
            <a:pPr eaLnBrk="1" hangingPunct="1"/>
            <a:r>
              <a:rPr lang="en-US" dirty="0" smtClean="0"/>
              <a:t>All school sites plan to meet the 10 components outline in the Schoolwide Plan.  The schoolwide plan for each site can be accessed at the school’s website.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Assessments:</a:t>
            </a:r>
          </a:p>
        </p:txBody>
      </p:sp>
      <p:sp>
        <p:nvSpPr>
          <p:cNvPr id="12291" name="Content Placeholder 2"/>
          <p:cNvSpPr>
            <a:spLocks noGrp="1"/>
          </p:cNvSpPr>
          <p:nvPr>
            <p:ph idx="1"/>
          </p:nvPr>
        </p:nvSpPr>
        <p:spPr/>
        <p:txBody>
          <a:bodyPr/>
          <a:lstStyle/>
          <a:p>
            <a:pPr eaLnBrk="1" hangingPunct="1"/>
            <a:r>
              <a:rPr lang="en-US" dirty="0" smtClean="0"/>
              <a:t>Students will be assessed using </a:t>
            </a:r>
            <a:r>
              <a:rPr lang="en-US" dirty="0"/>
              <a:t>N</a:t>
            </a:r>
            <a:r>
              <a:rPr lang="en-US" dirty="0" smtClean="0"/>
              <a:t>WEA Growth Assessments, Literacy First Assessments, Oklahoma State Testing Program Assessments, </a:t>
            </a:r>
            <a:r>
              <a:rPr lang="en-US" dirty="0" err="1" smtClean="0"/>
              <a:t>PreACT</a:t>
            </a:r>
            <a:r>
              <a:rPr lang="en-US" dirty="0" smtClean="0"/>
              <a:t>/ACT Assessment, and Common Formative Assessments.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381000" y="2286000"/>
            <a:ext cx="8153400" cy="1570038"/>
          </a:xfrm>
          <a:prstGeom prst="rect">
            <a:avLst/>
          </a:prstGeom>
          <a:noFill/>
          <a:ln w="9525">
            <a:noFill/>
            <a:miter lim="800000"/>
            <a:headEnd/>
            <a:tailEnd/>
          </a:ln>
        </p:spPr>
        <p:txBody>
          <a:bodyPr>
            <a:spAutoFit/>
          </a:bodyPr>
          <a:lstStyle/>
          <a:p>
            <a:pPr algn="ctr"/>
            <a:r>
              <a:rPr lang="en-US" sz="4800">
                <a:latin typeface="Calibri" pitchFamily="34" charset="0"/>
              </a:rPr>
              <a:t>Title I Parent Notification Requirements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Parent Involvement Policy</a:t>
            </a:r>
          </a:p>
        </p:txBody>
      </p:sp>
      <p:sp>
        <p:nvSpPr>
          <p:cNvPr id="15363" name="Content Placeholder 2"/>
          <p:cNvSpPr>
            <a:spLocks noGrp="1"/>
          </p:cNvSpPr>
          <p:nvPr>
            <p:ph idx="1"/>
          </p:nvPr>
        </p:nvSpPr>
        <p:spPr/>
        <p:txBody>
          <a:bodyPr/>
          <a:lstStyle/>
          <a:p>
            <a:pPr eaLnBrk="1" hangingPunct="1"/>
            <a:r>
              <a:rPr lang="en-US" dirty="0" smtClean="0"/>
              <a:t>The Parent Involvement Policy is located on the Skiatook Public Schools website at:</a:t>
            </a:r>
          </a:p>
          <a:p>
            <a:pPr eaLnBrk="1" hangingPunct="1"/>
            <a:endParaRPr lang="en-US" dirty="0" smtClean="0"/>
          </a:p>
          <a:p>
            <a:pPr algn="ctr" eaLnBrk="1" hangingPunct="1">
              <a:buNone/>
            </a:pPr>
            <a:r>
              <a:rPr lang="en-US" dirty="0" smtClean="0">
                <a:hlinkClick r:id="rId3"/>
              </a:rPr>
              <a:t>www.skiatookschools.org</a:t>
            </a:r>
            <a:r>
              <a:rPr lang="en-US" dirty="0" smtClean="0"/>
              <a:t> under the Departments/Federal Programs tab</a:t>
            </a:r>
          </a:p>
          <a:p>
            <a:pPr algn="ctr" eaLnBrk="1" hangingPunct="1">
              <a:buNone/>
            </a:pPr>
            <a:r>
              <a:rPr lang="en-US" dirty="0" smtClean="0"/>
              <a:t>(Provide parents at the meeting a copy and discuss the policy at this time.)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2359</TotalTime>
  <Words>581</Words>
  <Application>Microsoft Office PowerPoint</Application>
  <PresentationFormat>On-screen Show (4:3)</PresentationFormat>
  <Paragraphs>82</Paragraphs>
  <Slides>19</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What is Title I and How Can I be Involved?</vt:lpstr>
      <vt:lpstr>Definition of Title I:</vt:lpstr>
      <vt:lpstr>PowerPoint Presentation</vt:lpstr>
      <vt:lpstr>Schoolwide means:</vt:lpstr>
      <vt:lpstr>To be a “Schoolwide” School:</vt:lpstr>
      <vt:lpstr>Summary:</vt:lpstr>
      <vt:lpstr>Assessments:</vt:lpstr>
      <vt:lpstr>PowerPoint Presentation</vt:lpstr>
      <vt:lpstr>Parent Involvement Policy</vt:lpstr>
      <vt:lpstr>School-Parent Compact</vt:lpstr>
      <vt:lpstr>Parent’s Right to Know –  Student Achievement</vt:lpstr>
      <vt:lpstr>Parent’s Right to Know –  Non-Qualified Teachers</vt:lpstr>
      <vt:lpstr>PowerPoint Presentation</vt:lpstr>
      <vt:lpstr>Parent Involvement Opportunities</vt:lpstr>
      <vt:lpstr>Parent Involvement in  Decision  Making</vt:lpstr>
      <vt:lpstr>Right to Request Meetings</vt:lpstr>
      <vt:lpstr>PowerPoint Presentation</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Title I and How Can I be Involved?</dc:title>
  <dc:creator>Jackie.Mania</dc:creator>
  <cp:lastModifiedBy>Missy Bush</cp:lastModifiedBy>
  <cp:revision>90</cp:revision>
  <cp:lastPrinted>2019-08-27T18:55:38Z</cp:lastPrinted>
  <dcterms:created xsi:type="dcterms:W3CDTF">2010-02-12T20:35:05Z</dcterms:created>
  <dcterms:modified xsi:type="dcterms:W3CDTF">2021-08-31T19:25:13Z</dcterms:modified>
</cp:coreProperties>
</file>